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69" r:id="rId5"/>
    <p:sldId id="267" r:id="rId6"/>
    <p:sldId id="270" r:id="rId7"/>
    <p:sldId id="271" r:id="rId8"/>
    <p:sldId id="257" r:id="rId9"/>
    <p:sldId id="258" r:id="rId10"/>
    <p:sldId id="259" r:id="rId11"/>
    <p:sldId id="260"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5"/>
    <p:restoredTop sz="94599"/>
  </p:normalViewPr>
  <p:slideViewPr>
    <p:cSldViewPr snapToGrid="0" snapToObjects="1">
      <p:cViewPr>
        <p:scale>
          <a:sx n="75" d="100"/>
          <a:sy n="75" d="100"/>
        </p:scale>
        <p:origin x="2160"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486A-DE34-D942-BE2F-38226BF93B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248833-0CF8-864E-9A3D-F7CFB7A6B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A2611-9FAC-0344-8BEC-E8B816599A52}"/>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5" name="Footer Placeholder 4">
            <a:extLst>
              <a:ext uri="{FF2B5EF4-FFF2-40B4-BE49-F238E27FC236}">
                <a16:creationId xmlns:a16="http://schemas.microsoft.com/office/drawing/2014/main" id="{4E614FAF-0261-6146-8679-FC65724AC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9E080-EB61-5E4A-B07F-9FEE54178778}"/>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299515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27A9-CF2E-8645-9A2E-815C86DE5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B824ED-E693-F443-9AD5-B69350B9B8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A47D9-7C5D-F848-B853-B4ED76EA255C}"/>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5" name="Footer Placeholder 4">
            <a:extLst>
              <a:ext uri="{FF2B5EF4-FFF2-40B4-BE49-F238E27FC236}">
                <a16:creationId xmlns:a16="http://schemas.microsoft.com/office/drawing/2014/main" id="{310FA5D9-9668-4D4F-A089-EC33627C9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7E78D-6F54-F84B-993D-442381D55E0D}"/>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305504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3F28DB-F124-B847-B287-B86E6F10CE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97EF39-A6B5-E940-BC92-A7CB1CA025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1259E-F2AE-F242-89A4-281504CAD7A0}"/>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5" name="Footer Placeholder 4">
            <a:extLst>
              <a:ext uri="{FF2B5EF4-FFF2-40B4-BE49-F238E27FC236}">
                <a16:creationId xmlns:a16="http://schemas.microsoft.com/office/drawing/2014/main" id="{BB47D480-FF76-CB40-A34C-BA60AAA0C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2D717-E844-764C-8A0C-ED7ACAB7E5CD}"/>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65747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730A-7001-5444-A883-2E12DEB25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5B0EB-1757-2542-9136-663634C6DC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5EE73-34CE-1A40-95F0-DCC6A3313510}"/>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5" name="Footer Placeholder 4">
            <a:extLst>
              <a:ext uri="{FF2B5EF4-FFF2-40B4-BE49-F238E27FC236}">
                <a16:creationId xmlns:a16="http://schemas.microsoft.com/office/drawing/2014/main" id="{45B18EBF-E2FB-954C-8445-20622FC1D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74567-8BD5-5648-8431-EDDA5834519D}"/>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217685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7167-13C3-7544-9EA7-D785DF3BC1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6B562C-091C-ED46-882F-22BCF1F73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BD8F32-DC67-5D4A-BE2E-1F8EC36B9963}"/>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5" name="Footer Placeholder 4">
            <a:extLst>
              <a:ext uri="{FF2B5EF4-FFF2-40B4-BE49-F238E27FC236}">
                <a16:creationId xmlns:a16="http://schemas.microsoft.com/office/drawing/2014/main" id="{02758386-9002-0F49-80E9-7E47A01D2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3C629-67F5-9242-9FD3-553B54E5F4EF}"/>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238192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E5B-1A0A-8642-A01A-1EE7D328B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67B63-63CF-534A-A8E7-7353DA386A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AE5483-3CC3-3644-BC54-368F7C2884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41F3C7-845E-7546-AC1F-A9146837AC4E}"/>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6" name="Footer Placeholder 5">
            <a:extLst>
              <a:ext uri="{FF2B5EF4-FFF2-40B4-BE49-F238E27FC236}">
                <a16:creationId xmlns:a16="http://schemas.microsoft.com/office/drawing/2014/main" id="{B1B018D0-0819-5143-A913-F36C9F5F0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EA490-FF7F-A441-A993-682E5B26CE77}"/>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381154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2BD2-7F6E-7946-A693-DD43F7823A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30C015-2C39-7C48-B186-4E5E7A6CBD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7A0BBE-92BD-724D-A4A9-72082A9414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F99BC7-6373-FC4A-91F0-71274AE1A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4D5EB4-B451-2245-B281-65F940863E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9B5FFF-F6CE-8947-89AE-6330A143F1BB}"/>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8" name="Footer Placeholder 7">
            <a:extLst>
              <a:ext uri="{FF2B5EF4-FFF2-40B4-BE49-F238E27FC236}">
                <a16:creationId xmlns:a16="http://schemas.microsoft.com/office/drawing/2014/main" id="{F332F72A-AE20-AF4C-840A-61575505C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466425-5B7C-2747-AF0F-E4AC425BE479}"/>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131201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894D-4762-2B4F-8810-97EAD91D07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C9B98A-F20D-A741-BFB3-C2B728EF114C}"/>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4" name="Footer Placeholder 3">
            <a:extLst>
              <a:ext uri="{FF2B5EF4-FFF2-40B4-BE49-F238E27FC236}">
                <a16:creationId xmlns:a16="http://schemas.microsoft.com/office/drawing/2014/main" id="{5B81DE04-B4D9-9E41-8B07-1A0FAC80B5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92D0C0-630B-9843-A9BF-858866602F84}"/>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367920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D4B319-C3BE-CD4D-BF3D-C0C07B7A621A}"/>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3" name="Footer Placeholder 2">
            <a:extLst>
              <a:ext uri="{FF2B5EF4-FFF2-40B4-BE49-F238E27FC236}">
                <a16:creationId xmlns:a16="http://schemas.microsoft.com/office/drawing/2014/main" id="{A7834187-0AA3-C542-8432-2DF8072C99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97C6F-62B5-3D4F-9945-FB13978DD277}"/>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358929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D01D-6AAB-C94A-9F93-A09F36EB22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70E71A-F962-2948-AD14-E831326D1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6D49F-9531-844A-8DD0-7236169A0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2B9AED-3BB2-E743-ADDD-749524D87175}"/>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6" name="Footer Placeholder 5">
            <a:extLst>
              <a:ext uri="{FF2B5EF4-FFF2-40B4-BE49-F238E27FC236}">
                <a16:creationId xmlns:a16="http://schemas.microsoft.com/office/drawing/2014/main" id="{20A9405E-74AF-6A4A-88B8-CBDF7336A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F7BBE9-C701-1D49-89EA-D9E01AE1EF63}"/>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409956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90E8-CD88-E046-8484-349FAC36C6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322D63-A824-2943-8F6E-E49CAB61F5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2AFFCD-43AF-5A45-B507-797BE2E8B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91BE44-92F8-2D45-933D-A49D567B0629}"/>
              </a:ext>
            </a:extLst>
          </p:cNvPr>
          <p:cNvSpPr>
            <a:spLocks noGrp="1"/>
          </p:cNvSpPr>
          <p:nvPr>
            <p:ph type="dt" sz="half" idx="10"/>
          </p:nvPr>
        </p:nvSpPr>
        <p:spPr/>
        <p:txBody>
          <a:bodyPr/>
          <a:lstStyle/>
          <a:p>
            <a:fld id="{14A9E1BD-02C3-7949-9206-730AD95A4213}" type="datetimeFigureOut">
              <a:rPr lang="en-US" smtClean="0"/>
              <a:t>7/18/21</a:t>
            </a:fld>
            <a:endParaRPr lang="en-US"/>
          </a:p>
        </p:txBody>
      </p:sp>
      <p:sp>
        <p:nvSpPr>
          <p:cNvPr id="6" name="Footer Placeholder 5">
            <a:extLst>
              <a:ext uri="{FF2B5EF4-FFF2-40B4-BE49-F238E27FC236}">
                <a16:creationId xmlns:a16="http://schemas.microsoft.com/office/drawing/2014/main" id="{47E950B8-F34E-2144-87F9-399D3A909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41B38-2695-F949-9F92-B8547D4A4073}"/>
              </a:ext>
            </a:extLst>
          </p:cNvPr>
          <p:cNvSpPr>
            <a:spLocks noGrp="1"/>
          </p:cNvSpPr>
          <p:nvPr>
            <p:ph type="sldNum" sz="quarter" idx="12"/>
          </p:nvPr>
        </p:nvSpPr>
        <p:spPr/>
        <p:txBody>
          <a:bodyPr/>
          <a:lstStyle/>
          <a:p>
            <a:fld id="{C8E65EBC-FB7F-F747-B6D1-7CB77214FD34}" type="slidenum">
              <a:rPr lang="en-US" smtClean="0"/>
              <a:t>‹#›</a:t>
            </a:fld>
            <a:endParaRPr lang="en-US"/>
          </a:p>
        </p:txBody>
      </p:sp>
    </p:spTree>
    <p:extLst>
      <p:ext uri="{BB962C8B-B14F-4D97-AF65-F5344CB8AC3E}">
        <p14:creationId xmlns:p14="http://schemas.microsoft.com/office/powerpoint/2010/main" val="114129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AA034-AAC7-0E47-BD30-2BAE32AF3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64B49B-B5F6-E543-BB62-42D5963E0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D2CCA-8080-C345-B95B-40470EFB2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9E1BD-02C3-7949-9206-730AD95A4213}" type="datetimeFigureOut">
              <a:rPr lang="en-US" smtClean="0"/>
              <a:t>7/18/21</a:t>
            </a:fld>
            <a:endParaRPr lang="en-US"/>
          </a:p>
        </p:txBody>
      </p:sp>
      <p:sp>
        <p:nvSpPr>
          <p:cNvPr id="5" name="Footer Placeholder 4">
            <a:extLst>
              <a:ext uri="{FF2B5EF4-FFF2-40B4-BE49-F238E27FC236}">
                <a16:creationId xmlns:a16="http://schemas.microsoft.com/office/drawing/2014/main" id="{E5F98ED3-8762-3049-9342-86BA1B663D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D8EA25-F27D-4A4E-AAE1-E9E50D933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65EBC-FB7F-F747-B6D1-7CB77214FD34}" type="slidenum">
              <a:rPr lang="en-US" smtClean="0"/>
              <a:t>‹#›</a:t>
            </a:fld>
            <a:endParaRPr lang="en-US"/>
          </a:p>
        </p:txBody>
      </p:sp>
    </p:spTree>
    <p:extLst>
      <p:ext uri="{BB962C8B-B14F-4D97-AF65-F5344CB8AC3E}">
        <p14:creationId xmlns:p14="http://schemas.microsoft.com/office/powerpoint/2010/main" val="8423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C4B06-D717-ED4F-ADB7-B68DDAB3A3AD}"/>
              </a:ext>
            </a:extLst>
          </p:cNvPr>
          <p:cNvSpPr>
            <a:spLocks noGrp="1"/>
          </p:cNvSpPr>
          <p:nvPr>
            <p:ph type="title"/>
          </p:nvPr>
        </p:nvSpPr>
        <p:spPr>
          <a:xfrm>
            <a:off x="0" y="0"/>
            <a:ext cx="12192000" cy="896412"/>
          </a:xfrm>
        </p:spPr>
        <p:txBody>
          <a:bodyPr>
            <a:normAutofit/>
          </a:bodyPr>
          <a:lstStyle/>
          <a:p>
            <a:r>
              <a:rPr lang="en-US" sz="3600" b="1" dirty="0"/>
              <a:t>A project proposal from Manthan (Ahmedabad)  for children</a:t>
            </a:r>
          </a:p>
        </p:txBody>
      </p:sp>
      <p:sp>
        <p:nvSpPr>
          <p:cNvPr id="7" name="Content Placeholder 6">
            <a:extLst>
              <a:ext uri="{FF2B5EF4-FFF2-40B4-BE49-F238E27FC236}">
                <a16:creationId xmlns:a16="http://schemas.microsoft.com/office/drawing/2014/main" id="{19A5025A-ACE8-4B40-BD6E-2D28BD509F55}"/>
              </a:ext>
            </a:extLst>
          </p:cNvPr>
          <p:cNvSpPr>
            <a:spLocks noGrp="1"/>
          </p:cNvSpPr>
          <p:nvPr>
            <p:ph idx="1"/>
          </p:nvPr>
        </p:nvSpPr>
        <p:spPr>
          <a:xfrm>
            <a:off x="0" y="1325563"/>
            <a:ext cx="12192000" cy="5389562"/>
          </a:xfrm>
        </p:spPr>
        <p:txBody>
          <a:bodyPr>
            <a:normAutofit/>
          </a:bodyPr>
          <a:lstStyle/>
          <a:p>
            <a:endParaRPr lang="en-US" dirty="0"/>
          </a:p>
          <a:p>
            <a:endParaRPr lang="en-US" dirty="0"/>
          </a:p>
        </p:txBody>
      </p:sp>
      <p:sp>
        <p:nvSpPr>
          <p:cNvPr id="9" name="Rectangle 8">
            <a:extLst>
              <a:ext uri="{FF2B5EF4-FFF2-40B4-BE49-F238E27FC236}">
                <a16:creationId xmlns:a16="http://schemas.microsoft.com/office/drawing/2014/main" id="{F8DF163C-CFF8-5A4A-A521-1DC1FC5AA2FC}"/>
              </a:ext>
            </a:extLst>
          </p:cNvPr>
          <p:cNvSpPr/>
          <p:nvPr/>
        </p:nvSpPr>
        <p:spPr>
          <a:xfrm>
            <a:off x="0" y="896412"/>
            <a:ext cx="12192000" cy="6678751"/>
          </a:xfrm>
          <a:prstGeom prst="rect">
            <a:avLst/>
          </a:prstGeom>
        </p:spPr>
        <p:txBody>
          <a:bodyPr wrap="square">
            <a:spAutoFit/>
          </a:bodyPr>
          <a:lstStyle/>
          <a:p>
            <a:pPr algn="ctr"/>
            <a:r>
              <a:rPr lang="en-US" sz="3600" b="1" dirty="0"/>
              <a:t>Some details</a:t>
            </a:r>
          </a:p>
          <a:p>
            <a:pPr algn="ctr"/>
            <a:endParaRPr lang="en-US" sz="3600" b="1" dirty="0"/>
          </a:p>
          <a:p>
            <a:pPr algn="just"/>
            <a:r>
              <a:rPr lang="en-US" sz="3200" b="1" dirty="0"/>
              <a:t>Curriculum is developed for National Council for Science and Technology Communication (NCSTC), Department of Science and Technology (DST), Government of India. </a:t>
            </a:r>
            <a:r>
              <a:rPr lang="en-US" b="1" dirty="0"/>
              <a:t> </a:t>
            </a:r>
            <a:endParaRPr lang="en-US" sz="3600" b="1" dirty="0"/>
          </a:p>
          <a:p>
            <a:pPr marL="342900" marR="0" lvl="0" indent="-342900" algn="just">
              <a:spcBef>
                <a:spcPts val="0"/>
              </a:spcBef>
              <a:spcAft>
                <a:spcPts val="0"/>
              </a:spcAft>
              <a:buFont typeface="Calibri" panose="020F0502020204030204" pitchFamily="34" charset="0"/>
              <a:buChar char="-"/>
            </a:pPr>
            <a:endParaRPr lang="en-US" sz="3600" b="1" dirty="0">
              <a:latin typeface="Calibri" panose="020F0502020204030204" pitchFamily="34" charset="0"/>
              <a:ea typeface="Times New Roman" panose="02020603050405020304" pitchFamily="18" charset="0"/>
            </a:endParaRPr>
          </a:p>
          <a:p>
            <a:pPr marR="0" lvl="0" algn="just">
              <a:spcBef>
                <a:spcPts val="0"/>
              </a:spcBef>
              <a:spcAft>
                <a:spcPts val="0"/>
              </a:spcAft>
            </a:pPr>
            <a:r>
              <a:rPr lang="en-US" sz="2800" b="1" dirty="0">
                <a:latin typeface="Calibri" panose="020F0502020204030204" pitchFamily="34" charset="0"/>
                <a:ea typeface="Times New Roman" panose="02020603050405020304" pitchFamily="18" charset="0"/>
              </a:rPr>
              <a:t>Learning Science While Playing Hands-on Kit for classes 5,6,7,8. It partly covers curriculum of these classes.</a:t>
            </a:r>
          </a:p>
          <a:p>
            <a:pPr marR="0" lvl="0" algn="just">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spcBef>
                <a:spcPts val="0"/>
              </a:spcBef>
              <a:spcAft>
                <a:spcPts val="0"/>
              </a:spcAft>
            </a:pPr>
            <a:r>
              <a:rPr lang="en-US" sz="2800" b="1" dirty="0">
                <a:latin typeface="Calibri" panose="020F0502020204030204" pitchFamily="34" charset="0"/>
                <a:ea typeface="Times New Roman" panose="02020603050405020304" pitchFamily="18" charset="0"/>
              </a:rPr>
              <a:t>Learning science while playing  through Resource Box</a:t>
            </a:r>
            <a:r>
              <a:rPr lang="en-US" sz="2800" b="1" dirty="0">
                <a:latin typeface="Times New Roman" panose="02020603050405020304" pitchFamily="18" charset="0"/>
                <a:ea typeface="Times New Roman" panose="02020603050405020304" pitchFamily="18" charset="0"/>
              </a:rPr>
              <a:t>. It is meant for attracting children for science education through toys </a:t>
            </a:r>
            <a:endParaRPr lang="en-US" sz="2800" b="1"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Calibri" panose="020F0502020204030204" pitchFamily="34" charset="0"/>
              <a:buChar char="-"/>
            </a:pPr>
            <a:endParaRPr lang="en-US" sz="2800" b="1" dirty="0">
              <a:latin typeface="Calibri" panose="020F0502020204030204" pitchFamily="34" charset="0"/>
              <a:ea typeface="Times New Roman" panose="02020603050405020304" pitchFamily="18" charset="0"/>
            </a:endParaRPr>
          </a:p>
          <a:p>
            <a:pPr marR="0" lvl="0" algn="just">
              <a:spcBef>
                <a:spcPts val="0"/>
              </a:spcBef>
              <a:spcAft>
                <a:spcPts val="0"/>
              </a:spcAft>
            </a:pPr>
            <a:r>
              <a:rPr lang="en-US" sz="2800" b="1" dirty="0">
                <a:latin typeface="Calibri" panose="020F0502020204030204" pitchFamily="34" charset="0"/>
                <a:ea typeface="Times New Roman" panose="02020603050405020304" pitchFamily="18" charset="0"/>
              </a:rPr>
              <a:t>Learning Science  through exhibition box. This can be displayed in schools or institute for general purpose.</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257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57CB5-E1A3-1242-82E3-3243DC82E0E6}"/>
              </a:ext>
            </a:extLst>
          </p:cNvPr>
          <p:cNvPicPr/>
          <p:nvPr/>
        </p:nvPicPr>
        <p:blipFill rotWithShape="1">
          <a:blip r:embed="rId2" cstate="print">
            <a:extLst>
              <a:ext uri="{28A0092B-C50C-407E-A947-70E740481C1C}">
                <a14:useLocalDpi xmlns:a14="http://schemas.microsoft.com/office/drawing/2010/main" val="0"/>
              </a:ext>
            </a:extLst>
          </a:blip>
          <a:srcRect t="13900"/>
          <a:stretch/>
        </p:blipFill>
        <p:spPr bwMode="auto">
          <a:xfrm>
            <a:off x="2657474" y="871538"/>
            <a:ext cx="7758113" cy="54149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297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CF2252-86B2-9B42-AA56-A99F11659D6A}"/>
              </a:ext>
            </a:extLst>
          </p:cNvPr>
          <p:cNvPicPr/>
          <p:nvPr/>
        </p:nvPicPr>
        <p:blipFill rotWithShape="1">
          <a:blip r:embed="rId2">
            <a:extLst>
              <a:ext uri="{28A0092B-C50C-407E-A947-70E740481C1C}">
                <a14:useLocalDpi xmlns:a14="http://schemas.microsoft.com/office/drawing/2010/main" val="0"/>
              </a:ext>
            </a:extLst>
          </a:blip>
          <a:srcRect b="57596"/>
          <a:stretch/>
        </p:blipFill>
        <p:spPr bwMode="auto">
          <a:xfrm>
            <a:off x="2257425" y="985839"/>
            <a:ext cx="7415213" cy="5186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62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EF7246-68E9-5F47-82F7-EA0C5166CD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57463" y="728663"/>
            <a:ext cx="7615237" cy="5514975"/>
          </a:xfrm>
          <a:prstGeom prst="rect">
            <a:avLst/>
          </a:prstGeom>
          <a:noFill/>
          <a:ln>
            <a:noFill/>
          </a:ln>
        </p:spPr>
      </p:pic>
    </p:spTree>
    <p:extLst>
      <p:ext uri="{BB962C8B-B14F-4D97-AF65-F5344CB8AC3E}">
        <p14:creationId xmlns:p14="http://schemas.microsoft.com/office/powerpoint/2010/main" val="166181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96F658-0A8E-CF4D-806A-4B6F7CE724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3188" y="885825"/>
            <a:ext cx="7200900" cy="5786437"/>
          </a:xfrm>
          <a:prstGeom prst="rect">
            <a:avLst/>
          </a:prstGeom>
          <a:noFill/>
          <a:ln>
            <a:noFill/>
          </a:ln>
        </p:spPr>
      </p:pic>
    </p:spTree>
    <p:extLst>
      <p:ext uri="{BB962C8B-B14F-4D97-AF65-F5344CB8AC3E}">
        <p14:creationId xmlns:p14="http://schemas.microsoft.com/office/powerpoint/2010/main" val="318683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13F6F2-5AF1-604E-868C-966413AB6C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71774" y="1114426"/>
            <a:ext cx="7129463" cy="5214937"/>
          </a:xfrm>
          <a:prstGeom prst="rect">
            <a:avLst/>
          </a:prstGeom>
          <a:noFill/>
          <a:ln>
            <a:noFill/>
          </a:ln>
        </p:spPr>
      </p:pic>
    </p:spTree>
    <p:extLst>
      <p:ext uri="{BB962C8B-B14F-4D97-AF65-F5344CB8AC3E}">
        <p14:creationId xmlns:p14="http://schemas.microsoft.com/office/powerpoint/2010/main" val="58007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1E4C7-5EBE-124E-88F3-D4653185984B}"/>
              </a:ext>
            </a:extLst>
          </p:cNvPr>
          <p:cNvSpPr>
            <a:spLocks noGrp="1"/>
          </p:cNvSpPr>
          <p:nvPr>
            <p:ph type="title"/>
          </p:nvPr>
        </p:nvSpPr>
        <p:spPr>
          <a:xfrm>
            <a:off x="838200" y="365126"/>
            <a:ext cx="10515600" cy="693654"/>
          </a:xfrm>
        </p:spPr>
        <p:txBody>
          <a:bodyPr>
            <a:normAutofit fontScale="90000"/>
          </a:bodyPr>
          <a:lstStyle/>
          <a:p>
            <a:pPr algn="ctr"/>
            <a:r>
              <a:rPr lang="en-US" dirty="0"/>
              <a:t>Status of material already received at Udaipur</a:t>
            </a:r>
          </a:p>
        </p:txBody>
      </p:sp>
      <p:sp>
        <p:nvSpPr>
          <p:cNvPr id="4" name="Rectangle 3">
            <a:extLst>
              <a:ext uri="{FF2B5EF4-FFF2-40B4-BE49-F238E27FC236}">
                <a16:creationId xmlns:a16="http://schemas.microsoft.com/office/drawing/2014/main" id="{A2640518-F476-AB44-A16A-3DD8C95AB936}"/>
              </a:ext>
            </a:extLst>
          </p:cNvPr>
          <p:cNvSpPr/>
          <p:nvPr/>
        </p:nvSpPr>
        <p:spPr>
          <a:xfrm>
            <a:off x="466725" y="1234356"/>
            <a:ext cx="11258550" cy="5509200"/>
          </a:xfrm>
          <a:prstGeom prst="rect">
            <a:avLst/>
          </a:prstGeom>
        </p:spPr>
        <p:txBody>
          <a:bodyPr wrap="square">
            <a:spAutoFit/>
          </a:bodyPr>
          <a:lstStyle/>
          <a:p>
            <a:pPr algn="ctr"/>
            <a:r>
              <a:rPr lang="en-US" sz="3200" dirty="0"/>
              <a:t>Classes covered 5,6,7,8</a:t>
            </a:r>
          </a:p>
          <a:p>
            <a:pPr algn="ctr"/>
            <a:endParaRPr lang="en-US" sz="3200" dirty="0"/>
          </a:p>
          <a:p>
            <a:pPr algn="ctr"/>
            <a:r>
              <a:rPr lang="en-US" sz="3200" dirty="0"/>
              <a:t>Details of Number of sets and  kits received </a:t>
            </a:r>
          </a:p>
          <a:p>
            <a:pPr algn="ctr"/>
            <a:endParaRPr lang="en-US" sz="3200" dirty="0"/>
          </a:p>
          <a:p>
            <a:pPr algn="ctr"/>
            <a:r>
              <a:rPr lang="en-US" sz="3200" dirty="0"/>
              <a:t>500 x 4 = 2000, (each set of 4 is for classes 5,6,7,8)</a:t>
            </a:r>
          </a:p>
          <a:p>
            <a:pPr algn="ctr"/>
            <a:endParaRPr lang="en-US" sz="3200" dirty="0"/>
          </a:p>
          <a:p>
            <a:pPr algn="ctr"/>
            <a:r>
              <a:rPr lang="en-US" sz="3200" dirty="0"/>
              <a:t>Resource kits received 100</a:t>
            </a:r>
          </a:p>
          <a:p>
            <a:pPr algn="ctr"/>
            <a:endParaRPr lang="en-US" sz="3200" dirty="0"/>
          </a:p>
          <a:p>
            <a:pPr algn="ctr"/>
            <a:r>
              <a:rPr lang="en-US" sz="3200" dirty="0"/>
              <a:t>Exhibition kits received 10</a:t>
            </a:r>
          </a:p>
          <a:p>
            <a:pPr algn="ctr"/>
            <a:endParaRPr lang="en-US" sz="3200" dirty="0"/>
          </a:p>
          <a:p>
            <a:pPr algn="ctr"/>
            <a:r>
              <a:rPr lang="en-US" sz="3200" dirty="0"/>
              <a:t>Actual cost is around </a:t>
            </a:r>
            <a:r>
              <a:rPr lang="en-US" sz="3200" dirty="0" err="1"/>
              <a:t>Rs</a:t>
            </a:r>
            <a:r>
              <a:rPr lang="en-US" sz="3200" dirty="0"/>
              <a:t>. 10 lakhs but we got it absolutely free.</a:t>
            </a:r>
          </a:p>
        </p:txBody>
      </p:sp>
    </p:spTree>
    <p:extLst>
      <p:ext uri="{BB962C8B-B14F-4D97-AF65-F5344CB8AC3E}">
        <p14:creationId xmlns:p14="http://schemas.microsoft.com/office/powerpoint/2010/main" val="141640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B999-FDC8-9446-80DF-48639C1D8F17}"/>
              </a:ext>
            </a:extLst>
          </p:cNvPr>
          <p:cNvSpPr>
            <a:spLocks noGrp="1"/>
          </p:cNvSpPr>
          <p:nvPr>
            <p:ph type="title"/>
          </p:nvPr>
        </p:nvSpPr>
        <p:spPr>
          <a:xfrm>
            <a:off x="838200" y="365125"/>
            <a:ext cx="10515600" cy="622847"/>
          </a:xfrm>
        </p:spPr>
        <p:txBody>
          <a:bodyPr>
            <a:normAutofit fontScale="90000"/>
          </a:bodyPr>
          <a:lstStyle/>
          <a:p>
            <a:pPr algn="ctr"/>
            <a:r>
              <a:rPr lang="en-US" b="1" dirty="0"/>
              <a:t>Methodology: Training to the teachers</a:t>
            </a:r>
          </a:p>
        </p:txBody>
      </p:sp>
      <p:sp>
        <p:nvSpPr>
          <p:cNvPr id="3" name="Content Placeholder 2">
            <a:extLst>
              <a:ext uri="{FF2B5EF4-FFF2-40B4-BE49-F238E27FC236}">
                <a16:creationId xmlns:a16="http://schemas.microsoft.com/office/drawing/2014/main" id="{0BF72262-9F5E-4345-A32E-4BFDA97F36E7}"/>
              </a:ext>
            </a:extLst>
          </p:cNvPr>
          <p:cNvSpPr>
            <a:spLocks noGrp="1"/>
          </p:cNvSpPr>
          <p:nvPr>
            <p:ph idx="1"/>
          </p:nvPr>
        </p:nvSpPr>
        <p:spPr>
          <a:xfrm>
            <a:off x="253253" y="1216024"/>
            <a:ext cx="11685494" cy="5641976"/>
          </a:xfrm>
        </p:spPr>
        <p:txBody>
          <a:bodyPr>
            <a:normAutofit fontScale="92500"/>
          </a:bodyPr>
          <a:lstStyle/>
          <a:p>
            <a:r>
              <a:rPr lang="en-US" b="1" dirty="0"/>
              <a:t>A training course will be conducted at Kothari Institute, Vigyan Samiti for 3-4  hours for 50 science teachers of 25 Middle schools.  In one batch only 25 will be better due to </a:t>
            </a:r>
            <a:r>
              <a:rPr lang="en-US" b="1" dirty="0" err="1"/>
              <a:t>covid</a:t>
            </a:r>
            <a:r>
              <a:rPr lang="en-US" b="1" dirty="0"/>
              <a:t>.</a:t>
            </a:r>
          </a:p>
          <a:p>
            <a:pPr marL="0" indent="0">
              <a:buNone/>
            </a:pPr>
            <a:endParaRPr lang="en-US" b="1" dirty="0"/>
          </a:p>
          <a:p>
            <a:r>
              <a:rPr lang="en-US" b="1" dirty="0"/>
              <a:t>Two teachers will be selected from each school. The names will be sent by District Education Officer in consultation with Head Masters of respective schools. After training, each teacher will be given 10 sets for each school</a:t>
            </a:r>
          </a:p>
          <a:p>
            <a:endParaRPr lang="en-US" b="1" dirty="0"/>
          </a:p>
          <a:p>
            <a:r>
              <a:rPr lang="en-US" b="1" dirty="0"/>
              <a:t>In first phase, 10 schools from Udaipur city and 15 schools from villages may be considered, both from public and private schools.</a:t>
            </a:r>
          </a:p>
          <a:p>
            <a:endParaRPr lang="en-US" b="1" dirty="0"/>
          </a:p>
          <a:p>
            <a:r>
              <a:rPr lang="en-US" b="1" dirty="0"/>
              <a:t>Once the training is over, a follow up or monitoring  mechanism may be evolved.</a:t>
            </a:r>
          </a:p>
          <a:p>
            <a:pPr marL="0" indent="0">
              <a:buNone/>
            </a:pPr>
            <a:r>
              <a:rPr lang="en-US" b="1"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7336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123B1B-CE6C-9049-A503-0A88E9ED2BA4}"/>
              </a:ext>
            </a:extLst>
          </p:cNvPr>
          <p:cNvSpPr>
            <a:spLocks noGrp="1"/>
          </p:cNvSpPr>
          <p:nvPr>
            <p:ph type="title"/>
          </p:nvPr>
        </p:nvSpPr>
        <p:spPr>
          <a:xfrm>
            <a:off x="838200" y="187325"/>
            <a:ext cx="10515600" cy="600075"/>
          </a:xfrm>
        </p:spPr>
        <p:txBody>
          <a:bodyPr>
            <a:normAutofit fontScale="90000"/>
          </a:bodyPr>
          <a:lstStyle/>
          <a:p>
            <a:pPr algn="ctr"/>
            <a:r>
              <a:rPr lang="en-US" b="1" dirty="0"/>
              <a:t>Practical issues to be discussed</a:t>
            </a:r>
          </a:p>
        </p:txBody>
      </p:sp>
      <p:sp>
        <p:nvSpPr>
          <p:cNvPr id="8" name="Content Placeholder 7">
            <a:extLst>
              <a:ext uri="{FF2B5EF4-FFF2-40B4-BE49-F238E27FC236}">
                <a16:creationId xmlns:a16="http://schemas.microsoft.com/office/drawing/2014/main" id="{77D0882C-1EF2-E347-839A-9805BD084EF4}"/>
              </a:ext>
            </a:extLst>
          </p:cNvPr>
          <p:cNvSpPr>
            <a:spLocks noGrp="1"/>
          </p:cNvSpPr>
          <p:nvPr>
            <p:ph idx="1"/>
          </p:nvPr>
        </p:nvSpPr>
        <p:spPr>
          <a:xfrm>
            <a:off x="469900" y="876300"/>
            <a:ext cx="11226800" cy="5981700"/>
          </a:xfrm>
        </p:spPr>
        <p:txBody>
          <a:bodyPr>
            <a:normAutofit/>
          </a:bodyPr>
          <a:lstStyle/>
          <a:p>
            <a:r>
              <a:rPr lang="en-US" b="1" dirty="0"/>
              <a:t>One senior person can coordinate from Kothari Institute (</a:t>
            </a:r>
            <a:r>
              <a:rPr lang="en-US" b="1" dirty="0" err="1"/>
              <a:t>Pokharna</a:t>
            </a:r>
            <a:r>
              <a:rPr lang="en-US" b="1" dirty="0"/>
              <a:t> ?)</a:t>
            </a:r>
          </a:p>
          <a:p>
            <a:endParaRPr lang="en-US" b="1" dirty="0"/>
          </a:p>
          <a:p>
            <a:r>
              <a:rPr lang="en-US" b="1" dirty="0"/>
              <a:t>Shri </a:t>
            </a:r>
            <a:r>
              <a:rPr lang="en-US" b="1" dirty="0" err="1"/>
              <a:t>Gajendraji</a:t>
            </a:r>
            <a:r>
              <a:rPr lang="en-US" b="1" dirty="0"/>
              <a:t> can coordinate this work, He is B Sc. and MA in Economics. Afterwards, </a:t>
            </a:r>
            <a:r>
              <a:rPr lang="en-US" b="1" dirty="0" err="1"/>
              <a:t>Sapana</a:t>
            </a:r>
            <a:r>
              <a:rPr lang="en-US" b="1" dirty="0"/>
              <a:t> ji may take the responsibility of coordination.</a:t>
            </a:r>
          </a:p>
          <a:p>
            <a:endParaRPr lang="en-US" b="1" dirty="0"/>
          </a:p>
          <a:p>
            <a:r>
              <a:rPr lang="en-US" b="1" dirty="0"/>
              <a:t>Involvement of District Education officer (Elementary education for classes 1-8) is  a must, right from the beginning.</a:t>
            </a:r>
          </a:p>
          <a:p>
            <a:endParaRPr lang="en-US" b="1" dirty="0"/>
          </a:p>
          <a:p>
            <a:r>
              <a:rPr lang="en-US" b="1" dirty="0"/>
              <a:t>Both government and private schools should be considered.</a:t>
            </a:r>
          </a:p>
          <a:p>
            <a:pPr marL="0" indent="0">
              <a:buNone/>
            </a:pPr>
            <a:endParaRPr lang="en-US" b="1" dirty="0"/>
          </a:p>
          <a:p>
            <a:r>
              <a:rPr lang="en-US" b="1" dirty="0"/>
              <a:t>Videos are available for training and  Follow up will be required.</a:t>
            </a:r>
          </a:p>
        </p:txBody>
      </p:sp>
    </p:spTree>
    <p:extLst>
      <p:ext uri="{BB962C8B-B14F-4D97-AF65-F5344CB8AC3E}">
        <p14:creationId xmlns:p14="http://schemas.microsoft.com/office/powerpoint/2010/main" val="4183778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F126-83F6-544A-9FC7-CD5CFCE142F9}"/>
              </a:ext>
            </a:extLst>
          </p:cNvPr>
          <p:cNvSpPr>
            <a:spLocks noGrp="1"/>
          </p:cNvSpPr>
          <p:nvPr>
            <p:ph type="title"/>
          </p:nvPr>
        </p:nvSpPr>
        <p:spPr>
          <a:xfrm>
            <a:off x="838200" y="123825"/>
            <a:ext cx="10515600" cy="650875"/>
          </a:xfrm>
        </p:spPr>
        <p:txBody>
          <a:bodyPr>
            <a:normAutofit fontScale="90000"/>
          </a:bodyPr>
          <a:lstStyle/>
          <a:p>
            <a:pPr algn="ctr"/>
            <a:r>
              <a:rPr lang="en-US" b="1" dirty="0"/>
              <a:t>Some more practical aspects </a:t>
            </a:r>
          </a:p>
        </p:txBody>
      </p:sp>
      <p:sp>
        <p:nvSpPr>
          <p:cNvPr id="3" name="Content Placeholder 2">
            <a:extLst>
              <a:ext uri="{FF2B5EF4-FFF2-40B4-BE49-F238E27FC236}">
                <a16:creationId xmlns:a16="http://schemas.microsoft.com/office/drawing/2014/main" id="{A1DD355D-3BC0-5C49-A1F1-E6A04C8DA33C}"/>
              </a:ext>
            </a:extLst>
          </p:cNvPr>
          <p:cNvSpPr>
            <a:spLocks noGrp="1"/>
          </p:cNvSpPr>
          <p:nvPr>
            <p:ph idx="1"/>
          </p:nvPr>
        </p:nvSpPr>
        <p:spPr>
          <a:xfrm>
            <a:off x="355600" y="1079500"/>
            <a:ext cx="11544300" cy="5613400"/>
          </a:xfrm>
        </p:spPr>
        <p:txBody>
          <a:bodyPr/>
          <a:lstStyle/>
          <a:p>
            <a:r>
              <a:rPr lang="en-US" b="1" dirty="0"/>
              <a:t>About 100  teachers will be given training in 2 days at Udaipur</a:t>
            </a:r>
          </a:p>
          <a:p>
            <a:endParaRPr lang="en-US" b="1" dirty="0"/>
          </a:p>
          <a:p>
            <a:r>
              <a:rPr lang="en-US" b="1" dirty="0"/>
              <a:t>Shri </a:t>
            </a:r>
            <a:r>
              <a:rPr lang="en-US" b="1" dirty="0" err="1"/>
              <a:t>Kathan</a:t>
            </a:r>
            <a:r>
              <a:rPr lang="en-US" b="1" dirty="0"/>
              <a:t> Kothari and one support staff will be coming to Udaipur from Ahmedabad for training.</a:t>
            </a:r>
          </a:p>
          <a:p>
            <a:endParaRPr lang="en-US" b="1" dirty="0"/>
          </a:p>
          <a:p>
            <a:r>
              <a:rPr lang="en-US" b="1" dirty="0"/>
              <a:t>In one batch, 25-40 primary teachers may be trained.</a:t>
            </a:r>
          </a:p>
          <a:p>
            <a:endParaRPr lang="en-US" b="1" dirty="0"/>
          </a:p>
          <a:p>
            <a:r>
              <a:rPr lang="en-US" b="1" dirty="0"/>
              <a:t>Each batch will have three hours of training   </a:t>
            </a:r>
          </a:p>
          <a:p>
            <a:endParaRPr lang="en-US" dirty="0"/>
          </a:p>
          <a:p>
            <a:endParaRPr lang="en-US" dirty="0"/>
          </a:p>
        </p:txBody>
      </p:sp>
    </p:spTree>
    <p:extLst>
      <p:ext uri="{BB962C8B-B14F-4D97-AF65-F5344CB8AC3E}">
        <p14:creationId xmlns:p14="http://schemas.microsoft.com/office/powerpoint/2010/main" val="335212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A94F-149E-4A4F-A469-1C79EA845D58}"/>
              </a:ext>
            </a:extLst>
          </p:cNvPr>
          <p:cNvSpPr>
            <a:spLocks noGrp="1"/>
          </p:cNvSpPr>
          <p:nvPr>
            <p:ph type="title"/>
          </p:nvPr>
        </p:nvSpPr>
        <p:spPr>
          <a:xfrm>
            <a:off x="287867" y="161925"/>
            <a:ext cx="11700933" cy="752475"/>
          </a:xfrm>
        </p:spPr>
        <p:txBody>
          <a:bodyPr>
            <a:normAutofit/>
          </a:bodyPr>
          <a:lstStyle/>
          <a:p>
            <a:pPr algn="ctr"/>
            <a:r>
              <a:rPr lang="en-US" sz="4000" b="1" dirty="0"/>
              <a:t>Financial aspects</a:t>
            </a:r>
          </a:p>
        </p:txBody>
      </p:sp>
      <p:sp>
        <p:nvSpPr>
          <p:cNvPr id="3" name="Content Placeholder 2">
            <a:extLst>
              <a:ext uri="{FF2B5EF4-FFF2-40B4-BE49-F238E27FC236}">
                <a16:creationId xmlns:a16="http://schemas.microsoft.com/office/drawing/2014/main" id="{05371CC6-5C23-4E42-A393-43985C956A8F}"/>
              </a:ext>
            </a:extLst>
          </p:cNvPr>
          <p:cNvSpPr>
            <a:spLocks noGrp="1"/>
          </p:cNvSpPr>
          <p:nvPr>
            <p:ph idx="1"/>
          </p:nvPr>
        </p:nvSpPr>
        <p:spPr>
          <a:xfrm>
            <a:off x="287867" y="914400"/>
            <a:ext cx="11582400" cy="5808133"/>
          </a:xfrm>
        </p:spPr>
        <p:txBody>
          <a:bodyPr/>
          <a:lstStyle/>
          <a:p>
            <a:r>
              <a:rPr lang="en-US" b="1" dirty="0"/>
              <a:t>500 sets of 2000 kits are completely free and are already in possession of Kothari Institute and Vigyan Samiti. </a:t>
            </a:r>
          </a:p>
          <a:p>
            <a:r>
              <a:rPr lang="en-US" b="1" dirty="0"/>
              <a:t>100 Resource kits are also in our possession </a:t>
            </a:r>
          </a:p>
          <a:p>
            <a:r>
              <a:rPr lang="en-US" b="1" dirty="0"/>
              <a:t>10 exhibition sets are also in possession of us.. Their total cost is around 8-10 lakhs. But we got them free as a part of DST project.</a:t>
            </a:r>
          </a:p>
          <a:p>
            <a:r>
              <a:rPr lang="en-US" b="1" dirty="0"/>
              <a:t>Travel expenses of from Ahmedabad to Udaipur and back with taxes, and other expenses will be around </a:t>
            </a:r>
            <a:r>
              <a:rPr lang="en-US" b="1" dirty="0" err="1"/>
              <a:t>Rs</a:t>
            </a:r>
            <a:r>
              <a:rPr lang="en-US" b="1" dirty="0"/>
              <a:t>. 8000/-.  Stay arrangement of Shri </a:t>
            </a:r>
            <a:r>
              <a:rPr lang="en-US" b="1" dirty="0" err="1"/>
              <a:t>Kathan</a:t>
            </a:r>
            <a:r>
              <a:rPr lang="en-US" b="1" dirty="0"/>
              <a:t> for two days (24 hours)  will be around </a:t>
            </a:r>
            <a:r>
              <a:rPr lang="en-US" b="1" dirty="0" err="1"/>
              <a:t>Rs</a:t>
            </a:r>
            <a:r>
              <a:rPr lang="en-US" b="1" dirty="0"/>
              <a:t>. 7000/-. (Total = </a:t>
            </a:r>
            <a:r>
              <a:rPr lang="en-US" b="1" dirty="0" err="1"/>
              <a:t>Rs</a:t>
            </a:r>
            <a:r>
              <a:rPr lang="en-US" b="1" dirty="0"/>
              <a:t>. 15000/-)</a:t>
            </a:r>
          </a:p>
          <a:p>
            <a:r>
              <a:rPr lang="en-US" b="1" dirty="0"/>
              <a:t>Certificates will cost about 2000/- for 100 teachers.</a:t>
            </a:r>
          </a:p>
          <a:p>
            <a:r>
              <a:rPr lang="en-US" b="1" dirty="0"/>
              <a:t>Food and miscellaneous = 20,000/-</a:t>
            </a:r>
          </a:p>
          <a:p>
            <a:r>
              <a:rPr lang="en-US" b="1" dirty="0"/>
              <a:t>Grand total = </a:t>
            </a:r>
            <a:r>
              <a:rPr lang="en-US" b="1" dirty="0" err="1"/>
              <a:t>Rs</a:t>
            </a:r>
            <a:r>
              <a:rPr lang="en-US" b="1" dirty="0"/>
              <a:t>. 35,000/-</a:t>
            </a:r>
          </a:p>
          <a:p>
            <a:r>
              <a:rPr lang="en-US" b="1" dirty="0"/>
              <a:t>This can be shared between institute and Education </a:t>
            </a:r>
            <a:r>
              <a:rPr lang="en-US" b="1" dirty="0" err="1"/>
              <a:t>deptt</a:t>
            </a:r>
            <a:r>
              <a:rPr lang="en-US" b="1" dirty="0"/>
              <a:t>.</a:t>
            </a:r>
          </a:p>
          <a:p>
            <a:endParaRPr lang="en-US" dirty="0"/>
          </a:p>
        </p:txBody>
      </p:sp>
    </p:spTree>
    <p:extLst>
      <p:ext uri="{BB962C8B-B14F-4D97-AF65-F5344CB8AC3E}">
        <p14:creationId xmlns:p14="http://schemas.microsoft.com/office/powerpoint/2010/main" val="39084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2F85-3F5B-924C-B29F-C188EAD40C90}"/>
              </a:ext>
            </a:extLst>
          </p:cNvPr>
          <p:cNvSpPr>
            <a:spLocks noGrp="1"/>
          </p:cNvSpPr>
          <p:nvPr>
            <p:ph type="title"/>
          </p:nvPr>
        </p:nvSpPr>
        <p:spPr/>
        <p:txBody>
          <a:bodyPr/>
          <a:lstStyle/>
          <a:p>
            <a:pPr algn="ctr"/>
            <a:r>
              <a:rPr lang="en-US" b="1" dirty="0"/>
              <a:t>When to start</a:t>
            </a:r>
          </a:p>
        </p:txBody>
      </p:sp>
      <p:sp>
        <p:nvSpPr>
          <p:cNvPr id="3" name="Content Placeholder 2">
            <a:extLst>
              <a:ext uri="{FF2B5EF4-FFF2-40B4-BE49-F238E27FC236}">
                <a16:creationId xmlns:a16="http://schemas.microsoft.com/office/drawing/2014/main" id="{E8081781-A3D0-4446-981D-7CEDB8EB2564}"/>
              </a:ext>
            </a:extLst>
          </p:cNvPr>
          <p:cNvSpPr>
            <a:spLocks noGrp="1"/>
          </p:cNvSpPr>
          <p:nvPr>
            <p:ph idx="1"/>
          </p:nvPr>
        </p:nvSpPr>
        <p:spPr/>
        <p:txBody>
          <a:bodyPr>
            <a:normAutofit/>
          </a:bodyPr>
          <a:lstStyle/>
          <a:p>
            <a:r>
              <a:rPr lang="en-US" sz="3600" b="1" dirty="0"/>
              <a:t>It can be started on August 14, 15 and 16 or so. </a:t>
            </a:r>
          </a:p>
        </p:txBody>
      </p:sp>
    </p:spTree>
    <p:extLst>
      <p:ext uri="{BB962C8B-B14F-4D97-AF65-F5344CB8AC3E}">
        <p14:creationId xmlns:p14="http://schemas.microsoft.com/office/powerpoint/2010/main" val="97019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9C34EE7-858C-C045-A131-CB5020C8A0BE}"/>
              </a:ext>
            </a:extLst>
          </p:cNvPr>
          <p:cNvPicPr>
            <a:picLocks noChangeAspect="1"/>
          </p:cNvPicPr>
          <p:nvPr/>
        </p:nvPicPr>
        <p:blipFill>
          <a:blip r:embed="rId2"/>
          <a:stretch>
            <a:fillRect/>
          </a:stretch>
        </p:blipFill>
        <p:spPr>
          <a:xfrm>
            <a:off x="3657600" y="242888"/>
            <a:ext cx="4548969" cy="6437365"/>
          </a:xfrm>
          <a:prstGeom prst="rect">
            <a:avLst/>
          </a:prstGeom>
        </p:spPr>
      </p:pic>
    </p:spTree>
    <p:extLst>
      <p:ext uri="{BB962C8B-B14F-4D97-AF65-F5344CB8AC3E}">
        <p14:creationId xmlns:p14="http://schemas.microsoft.com/office/powerpoint/2010/main" val="318038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010796-7920-9448-A1C4-10250C51D069}"/>
              </a:ext>
            </a:extLst>
          </p:cNvPr>
          <p:cNvPicPr/>
          <p:nvPr/>
        </p:nvPicPr>
        <p:blipFill rotWithShape="1">
          <a:blip r:embed="rId2" cstate="print">
            <a:extLst>
              <a:ext uri="{28A0092B-C50C-407E-A947-70E740481C1C}">
                <a14:useLocalDpi xmlns:a14="http://schemas.microsoft.com/office/drawing/2010/main" val="0"/>
              </a:ext>
            </a:extLst>
          </a:blip>
          <a:srcRect t="15539"/>
          <a:stretch/>
        </p:blipFill>
        <p:spPr bwMode="auto">
          <a:xfrm>
            <a:off x="760413" y="1253489"/>
            <a:ext cx="10083800" cy="53473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6525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570</Words>
  <Application>Microsoft Macintosh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A project proposal from Manthan (Ahmedabad)  for children</vt:lpstr>
      <vt:lpstr>Status of material already received at Udaipur</vt:lpstr>
      <vt:lpstr>Methodology: Training to the teachers</vt:lpstr>
      <vt:lpstr>Practical issues to be discussed</vt:lpstr>
      <vt:lpstr>Some more practical aspects </vt:lpstr>
      <vt:lpstr>Financial aspects</vt:lpstr>
      <vt:lpstr>When to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project proposal from Manthan for children</dc:title>
  <dc:creator>Office 365 20</dc:creator>
  <cp:lastModifiedBy>Office 365 20</cp:lastModifiedBy>
  <cp:revision>14</cp:revision>
  <dcterms:created xsi:type="dcterms:W3CDTF">2021-07-16T11:35:36Z</dcterms:created>
  <dcterms:modified xsi:type="dcterms:W3CDTF">2021-07-18T13:04:11Z</dcterms:modified>
</cp:coreProperties>
</file>